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Proxima Nova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ProximaNova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roximaNova-italic.fntdata"/><Relationship Id="rId21" Type="http://schemas.openxmlformats.org/officeDocument/2006/relationships/slide" Target="slides/slide16.xml"/><Relationship Id="rId43" Type="http://schemas.openxmlformats.org/officeDocument/2006/relationships/font" Target="fonts/ProximaNov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ProximaNov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71555b1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71555b1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8d466a7f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8d466a7f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9d7d40c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9d7d40c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9d7d40c5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9d7d40c5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9d7d40c5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9d7d40c5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714c1a93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714c1a93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9d7d40c5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9d7d40c5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9d7d40c5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9d7d40c5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9d7d40c5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9d7d40c5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9d7d40c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9d7d40c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a39f9bf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a39f9bf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9d7d40c5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9d7d40c5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9d7d40c5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9d7d40c5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9d7d40c5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9d7d40c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MySQL based database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Python models for ease of use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 Manager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dc60780d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9dc60780d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9dc60780d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9dc60780d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9d7d40c5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9d7d40c5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9d7d40c5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9d7d40c5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9d7d40c5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9d7d40c5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09d7d40c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09d7d40c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d7d40c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9d7d40c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9d7d40c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9d7d40c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9d7d40c5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09d7d40c5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9dc60780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9dc60780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9d7d40c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9d7d40c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augmentation types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add image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714c1a9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714c1a9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714c1a93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714c1a93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714c1a93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714c1a93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71555b1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71555b1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9d7d40c5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9d7d40c5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9d7d40c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9d7d40c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9d7d40c5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9d7d40c5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9d7d40c5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9d7d40c5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714c1a93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714c1a93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714c1a93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714c1a93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.jpg"/><Relationship Id="rId4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jpg"/><Relationship Id="rId4" Type="http://schemas.openxmlformats.org/officeDocument/2006/relationships/image" Target="../media/image3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jpg"/><Relationship Id="rId4" Type="http://schemas.openxmlformats.org/officeDocument/2006/relationships/image" Target="../media/image4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jpg"/><Relationship Id="rId4" Type="http://schemas.openxmlformats.org/officeDocument/2006/relationships/image" Target="../media/image44.jpg"/><Relationship Id="rId5" Type="http://schemas.openxmlformats.org/officeDocument/2006/relationships/image" Target="../media/image4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jpg"/><Relationship Id="rId4" Type="http://schemas.openxmlformats.org/officeDocument/2006/relationships/image" Target="../media/image49.png"/><Relationship Id="rId5" Type="http://schemas.openxmlformats.org/officeDocument/2006/relationships/image" Target="../media/image46.jpg"/><Relationship Id="rId6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6.jpg"/><Relationship Id="rId9" Type="http://schemas.openxmlformats.org/officeDocument/2006/relationships/image" Target="../media/image8.jpg"/><Relationship Id="rId5" Type="http://schemas.openxmlformats.org/officeDocument/2006/relationships/image" Target="../media/image3.jpg"/><Relationship Id="rId6" Type="http://schemas.openxmlformats.org/officeDocument/2006/relationships/image" Target="../media/image9.jpg"/><Relationship Id="rId7" Type="http://schemas.openxmlformats.org/officeDocument/2006/relationships/image" Target="../media/image4.jpg"/><Relationship Id="rId8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28.png"/><Relationship Id="rId5" Type="http://schemas.openxmlformats.org/officeDocument/2006/relationships/image" Target="../media/image26.jp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-2189975" y="433350"/>
            <a:ext cx="5652900" cy="21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PolliVidis</a:t>
            </a:r>
            <a:endParaRPr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/>
              <a:t>Final Presentation</a:t>
            </a:r>
            <a:endParaRPr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66"/>
              <a:t>CS-492 Senior Design Project</a:t>
            </a:r>
            <a:endParaRPr sz="1466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66"/>
              <a:t>2022 Spring</a:t>
            </a:r>
            <a:endParaRPr sz="1466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466"/>
              <a:t>Supervisor</a:t>
            </a:r>
            <a:r>
              <a:rPr lang="tr" sz="1466"/>
              <a:t> : Ercüment Çiçek</a:t>
            </a:r>
            <a:endParaRPr sz="1466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466"/>
              <a:t>Jury Members</a:t>
            </a:r>
            <a:r>
              <a:rPr lang="tr" sz="1466"/>
              <a:t>: Shervin Arashloo, Hamdi Dibeklioğlu</a:t>
            </a:r>
            <a:endParaRPr sz="14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46"/>
            <a:ext cx="81231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/>
              <a:t>Ömer Ünlüsoy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/>
              <a:t>İrem Tekin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/>
              <a:t>Elif Gamze Güliter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/>
              <a:t>Ece Ünal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/>
              <a:t>Umut Ada Yürüten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Front-end Implementation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tr" sz="1600">
                <a:solidFill>
                  <a:srgbClr val="000000"/>
                </a:solidFill>
              </a:rPr>
              <a:t>React.js</a:t>
            </a:r>
            <a:r>
              <a:rPr lang="tr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tr" sz="1600">
                <a:solidFill>
                  <a:srgbClr val="000000"/>
                </a:solidFill>
              </a:rPr>
              <a:t>Functional component based top-down approach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tr" sz="1600">
                <a:solidFill>
                  <a:srgbClr val="000000"/>
                </a:solidFill>
              </a:rPr>
              <a:t>Material UI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tr" sz="1600">
                <a:solidFill>
                  <a:srgbClr val="000000"/>
                </a:solidFill>
              </a:rPr>
              <a:t>Google Maps API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tr" sz="1600">
                <a:solidFill>
                  <a:srgbClr val="000000"/>
                </a:solidFill>
              </a:rPr>
              <a:t>Geocode</a:t>
            </a:r>
            <a:r>
              <a:rPr lang="tr" sz="1600">
                <a:solidFill>
                  <a:srgbClr val="000000"/>
                </a:solidFill>
              </a:rPr>
              <a:t> to get the current location of the user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000" y="718525"/>
            <a:ext cx="25431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 b="-19852" l="-19549" r="-40297" t="-39993"/>
          <a:stretch/>
        </p:blipFill>
        <p:spPr>
          <a:xfrm>
            <a:off x="5259350" y="2290225"/>
            <a:ext cx="4552749" cy="25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15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Database</a:t>
            </a:r>
            <a:r>
              <a:rPr lang="tr"/>
              <a:t> Implementation</a:t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125375" y="1324075"/>
            <a:ext cx="6036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MySQL 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database management system.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Connected to back-end via MariaDB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Server is run on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Bilkent Dijkstra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3075" y="1748863"/>
            <a:ext cx="2677524" cy="185641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311700" y="15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Back-end Implementation</a:t>
            </a:r>
            <a:endParaRPr/>
          </a:p>
        </p:txBody>
      </p:sp>
      <p:sp>
        <p:nvSpPr>
          <p:cNvPr id="184" name="Google Shape;184;p24"/>
          <p:cNvSpPr txBox="1"/>
          <p:nvPr/>
        </p:nvSpPr>
        <p:spPr>
          <a:xfrm>
            <a:off x="125375" y="1324075"/>
            <a:ext cx="6036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Python Django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REST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Framework is used for the back-end.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Google Firebase Storage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service used for image transfer.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100" y="421775"/>
            <a:ext cx="3018599" cy="16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9900" y="2876550"/>
            <a:ext cx="3212052" cy="160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2157750"/>
            <a:ext cx="85206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/>
              <a:t>Demo</a:t>
            </a:r>
            <a:endParaRPr sz="4200"/>
          </a:p>
        </p:txBody>
      </p:sp>
      <p:sp>
        <p:nvSpPr>
          <p:cNvPr id="193" name="Google Shape;193;p25"/>
          <p:cNvSpPr/>
          <p:nvPr/>
        </p:nvSpPr>
        <p:spPr>
          <a:xfrm>
            <a:off x="322525" y="2164350"/>
            <a:ext cx="8513100" cy="823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2157750"/>
            <a:ext cx="85206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/>
              <a:t>Thanks for Listening</a:t>
            </a:r>
            <a:endParaRPr sz="4200"/>
          </a:p>
        </p:txBody>
      </p:sp>
      <p:sp>
        <p:nvSpPr>
          <p:cNvPr id="200" name="Google Shape;200;p26"/>
          <p:cNvSpPr/>
          <p:nvPr/>
        </p:nvSpPr>
        <p:spPr>
          <a:xfrm>
            <a:off x="315450" y="2160150"/>
            <a:ext cx="8513100" cy="823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311700" y="2157750"/>
            <a:ext cx="85206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/>
              <a:t>Extra Slides</a:t>
            </a:r>
            <a:endParaRPr sz="4200"/>
          </a:p>
        </p:txBody>
      </p:sp>
      <p:sp>
        <p:nvSpPr>
          <p:cNvPr id="207" name="Google Shape;207;p27"/>
          <p:cNvSpPr/>
          <p:nvPr/>
        </p:nvSpPr>
        <p:spPr>
          <a:xfrm>
            <a:off x="315450" y="2160150"/>
            <a:ext cx="8513100" cy="823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Subsystem Decomposition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311700" y="1303450"/>
            <a:ext cx="566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System composition of PolliVidis mimics </a:t>
            </a:r>
            <a:r>
              <a:rPr b="1" lang="tr" sz="1400">
                <a:solidFill>
                  <a:schemeClr val="dk1"/>
                </a:solidFill>
              </a:rPr>
              <a:t>3-Tier Client/Server</a:t>
            </a:r>
            <a:r>
              <a:rPr lang="tr" sz="1400">
                <a:solidFill>
                  <a:schemeClr val="dk1"/>
                </a:solidFill>
              </a:rPr>
              <a:t> </a:t>
            </a:r>
            <a:r>
              <a:rPr b="1" lang="tr" sz="1400">
                <a:solidFill>
                  <a:schemeClr val="dk1"/>
                </a:solidFill>
              </a:rPr>
              <a:t>Architecture</a:t>
            </a:r>
            <a:r>
              <a:rPr lang="tr" sz="1400">
                <a:solidFill>
                  <a:schemeClr val="dk1"/>
                </a:solidFill>
              </a:rPr>
              <a:t> since it is a web application.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On the client side, PolliVidis implements the </a:t>
            </a:r>
            <a:r>
              <a:rPr b="1" lang="tr" sz="1400">
                <a:solidFill>
                  <a:schemeClr val="dk1"/>
                </a:solidFill>
              </a:rPr>
              <a:t>Presentation Tier</a:t>
            </a:r>
            <a:r>
              <a:rPr lang="tr" sz="1400">
                <a:solidFill>
                  <a:schemeClr val="dk1"/>
                </a:solidFill>
              </a:rPr>
              <a:t> which holds the </a:t>
            </a:r>
            <a:r>
              <a:rPr b="1" lang="tr" sz="1400">
                <a:solidFill>
                  <a:schemeClr val="dk1"/>
                </a:solidFill>
              </a:rPr>
              <a:t>UI Subsystem</a:t>
            </a:r>
            <a:r>
              <a:rPr lang="tr" sz="1400">
                <a:solidFill>
                  <a:schemeClr val="dk1"/>
                </a:solidFill>
              </a:rPr>
              <a:t>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On the server side of the system, PolliVidis implements </a:t>
            </a:r>
            <a:r>
              <a:rPr b="1" lang="tr" sz="1400">
                <a:solidFill>
                  <a:schemeClr val="dk1"/>
                </a:solidFill>
              </a:rPr>
              <a:t>Logic and Data Tiers</a:t>
            </a:r>
            <a:r>
              <a:rPr lang="tr" sz="1400">
                <a:solidFill>
                  <a:schemeClr val="dk1"/>
                </a:solidFill>
              </a:rPr>
              <a:t>. In the Logic Tier, there are two subsystems, namely </a:t>
            </a:r>
            <a:r>
              <a:rPr b="1" lang="tr" sz="1400">
                <a:solidFill>
                  <a:schemeClr val="dk1"/>
                </a:solidFill>
              </a:rPr>
              <a:t>Backend Subsystem</a:t>
            </a:r>
            <a:r>
              <a:rPr lang="tr" sz="1400">
                <a:solidFill>
                  <a:schemeClr val="dk1"/>
                </a:solidFill>
              </a:rPr>
              <a:t> and </a:t>
            </a:r>
            <a:r>
              <a:rPr b="1" lang="tr" sz="1400">
                <a:solidFill>
                  <a:schemeClr val="dk1"/>
                </a:solidFill>
              </a:rPr>
              <a:t>ML Subsystem</a:t>
            </a:r>
            <a:r>
              <a:rPr lang="t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On the Data Tier, there is only one subsystem namely, </a:t>
            </a:r>
            <a:r>
              <a:rPr b="1" lang="tr" sz="1400">
                <a:solidFill>
                  <a:schemeClr val="dk1"/>
                </a:solidFill>
              </a:rPr>
              <a:t>Database Subsystem</a:t>
            </a:r>
            <a:r>
              <a:rPr lang="t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848" y="0"/>
            <a:ext cx="2737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ML Subsystem</a:t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147475" y="1152475"/>
            <a:ext cx="353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Subsystem is the </a:t>
            </a:r>
            <a:r>
              <a:rPr b="1"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</a:t>
            </a:r>
            <a:r>
              <a:rPr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PolliVidis.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mplements two main functionalities; </a:t>
            </a:r>
            <a:r>
              <a:rPr b="1"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pollen extraction</a:t>
            </a:r>
            <a:r>
              <a:rPr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the sample image, and </a:t>
            </a:r>
            <a:r>
              <a:rPr b="1"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pollen classification.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187" y="445025"/>
            <a:ext cx="5467640" cy="43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Backend</a:t>
            </a:r>
            <a:r>
              <a:rPr lang="tr"/>
              <a:t> Subsystem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96050" y="1196925"/>
            <a:ext cx="3238800" cy="3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tr" sz="1500">
                <a:solidFill>
                  <a:schemeClr val="dk1"/>
                </a:solidFill>
              </a:rPr>
              <a:t>Backbone</a:t>
            </a:r>
            <a:r>
              <a:rPr lang="tr" sz="1500">
                <a:solidFill>
                  <a:schemeClr val="dk1"/>
                </a:solidFill>
              </a:rPr>
              <a:t> of the PolliVidis </a:t>
            </a:r>
            <a:r>
              <a:rPr lang="tr" sz="1500">
                <a:solidFill>
                  <a:schemeClr val="dk1"/>
                </a:solidFill>
              </a:rPr>
              <a:t>which</a:t>
            </a:r>
            <a:r>
              <a:rPr lang="tr" sz="1500">
                <a:solidFill>
                  <a:schemeClr val="dk1"/>
                </a:solidFill>
              </a:rPr>
              <a:t> connects all other subsystems.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tr" sz="1500">
                <a:solidFill>
                  <a:schemeClr val="dk1"/>
                </a:solidFill>
              </a:rPr>
              <a:t>It directs </a:t>
            </a:r>
            <a:r>
              <a:rPr b="1" lang="tr" sz="1500">
                <a:solidFill>
                  <a:schemeClr val="dk1"/>
                </a:solidFill>
              </a:rPr>
              <a:t>user requests</a:t>
            </a:r>
            <a:r>
              <a:rPr lang="tr" sz="1500">
                <a:solidFill>
                  <a:schemeClr val="dk1"/>
                </a:solidFill>
              </a:rPr>
              <a:t> coming from the client side to the Data Tier.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tr" sz="1500">
                <a:solidFill>
                  <a:schemeClr val="dk1"/>
                </a:solidFill>
              </a:rPr>
              <a:t>This subsystem </a:t>
            </a:r>
            <a:r>
              <a:rPr b="1" lang="tr" sz="1500">
                <a:solidFill>
                  <a:schemeClr val="dk1"/>
                </a:solidFill>
              </a:rPr>
              <a:t>manages ML Subsystem</a:t>
            </a:r>
            <a:r>
              <a:rPr lang="tr" sz="1500">
                <a:solidFill>
                  <a:schemeClr val="dk1"/>
                </a:solidFill>
              </a:rPr>
              <a:t> to extract pollen images from the sample image and analyze them one by one. It returns the analyses to UI Subsystem.</a:t>
            </a:r>
            <a:r>
              <a:rPr lang="t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701" y="1098551"/>
            <a:ext cx="5754301" cy="30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Database</a:t>
            </a:r>
            <a:r>
              <a:rPr lang="tr"/>
              <a:t> Subsystem</a:t>
            </a:r>
            <a:endParaRPr/>
          </a:p>
        </p:txBody>
      </p:sp>
      <p:sp>
        <p:nvSpPr>
          <p:cNvPr id="238" name="Google Shape;238;p31"/>
          <p:cNvSpPr txBox="1"/>
          <p:nvPr>
            <p:ph idx="1" type="body"/>
          </p:nvPr>
        </p:nvSpPr>
        <p:spPr>
          <a:xfrm>
            <a:off x="311700" y="1152475"/>
            <a:ext cx="320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Database Subsystem handles </a:t>
            </a:r>
            <a:r>
              <a:rPr b="1" lang="tr" sz="1400">
                <a:solidFill>
                  <a:schemeClr val="dk1"/>
                </a:solidFill>
              </a:rPr>
              <a:t>database interactions</a:t>
            </a:r>
            <a:r>
              <a:rPr lang="tr" sz="1400">
                <a:solidFill>
                  <a:schemeClr val="dk1"/>
                </a:solidFill>
              </a:rPr>
              <a:t> of PolliVidis.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This subsystem is driven by the Backend Subsystem by its </a:t>
            </a:r>
            <a:r>
              <a:rPr b="1" lang="tr" sz="1400">
                <a:solidFill>
                  <a:schemeClr val="dk1"/>
                </a:solidFill>
              </a:rPr>
              <a:t>pre-implemented queries</a:t>
            </a:r>
            <a:r>
              <a:rPr lang="t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The database of PolliVidis is mainly </a:t>
            </a:r>
            <a:r>
              <a:rPr b="1" lang="tr" sz="1400">
                <a:solidFill>
                  <a:schemeClr val="dk1"/>
                </a:solidFill>
              </a:rPr>
              <a:t>for pollen samples</a:t>
            </a:r>
            <a:r>
              <a:rPr lang="tr" sz="1400">
                <a:solidFill>
                  <a:schemeClr val="dk1"/>
                </a:solidFill>
              </a:rPr>
              <a:t> uploaded by users.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100" y="837925"/>
            <a:ext cx="5409423" cy="3730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What is PolliVidis?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637900"/>
            <a:ext cx="85206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dk1"/>
                </a:solidFill>
              </a:rPr>
              <a:t>Pollividis is a web application in which;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tr">
                <a:solidFill>
                  <a:schemeClr val="dk1"/>
                </a:solidFill>
              </a:rPr>
              <a:t>pollen classification and counting </a:t>
            </a:r>
            <a:r>
              <a:rPr lang="tr">
                <a:solidFill>
                  <a:schemeClr val="dk1"/>
                </a:solidFill>
              </a:rPr>
              <a:t>can be done automatically,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academics can </a:t>
            </a:r>
            <a:r>
              <a:rPr b="1" lang="tr">
                <a:solidFill>
                  <a:schemeClr val="dk1"/>
                </a:solidFill>
              </a:rPr>
              <a:t>store and share their pollen samples</a:t>
            </a:r>
            <a:r>
              <a:rPr lang="tr">
                <a:solidFill>
                  <a:schemeClr val="dk1"/>
                </a:solidFill>
              </a:rPr>
              <a:t>, also look at other academics’ pollen samples,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tr">
                <a:solidFill>
                  <a:schemeClr val="dk1"/>
                </a:solidFill>
              </a:rPr>
              <a:t>allergic people</a:t>
            </a:r>
            <a:r>
              <a:rPr lang="tr">
                <a:solidFill>
                  <a:schemeClr val="dk1"/>
                </a:solidFill>
              </a:rPr>
              <a:t> can see </a:t>
            </a:r>
            <a:r>
              <a:rPr lang="tr">
                <a:solidFill>
                  <a:schemeClr val="dk1"/>
                </a:solidFill>
              </a:rPr>
              <a:t>pollen diversity with densities</a:t>
            </a:r>
            <a:r>
              <a:rPr lang="tr">
                <a:solidFill>
                  <a:schemeClr val="dk1"/>
                </a:solidFill>
              </a:rPr>
              <a:t> of where they live.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450" y="57425"/>
            <a:ext cx="2193675" cy="18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UI</a:t>
            </a:r>
            <a:r>
              <a:rPr lang="tr"/>
              <a:t> Subsystem</a:t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257800" y="1573000"/>
            <a:ext cx="3330900" cy="22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tr" sz="1500">
                <a:solidFill>
                  <a:schemeClr val="dk1"/>
                </a:solidFill>
              </a:rPr>
              <a:t>This subsystem manages user interface components such as </a:t>
            </a:r>
            <a:r>
              <a:rPr b="1" lang="tr" sz="1500">
                <a:solidFill>
                  <a:schemeClr val="dk1"/>
                </a:solidFill>
              </a:rPr>
              <a:t>pages</a:t>
            </a:r>
            <a:r>
              <a:rPr lang="tr" sz="1500">
                <a:solidFill>
                  <a:schemeClr val="dk1"/>
                </a:solidFill>
              </a:rPr>
              <a:t> and </a:t>
            </a:r>
            <a:r>
              <a:rPr b="1" lang="tr" sz="1500">
                <a:solidFill>
                  <a:schemeClr val="dk1"/>
                </a:solidFill>
              </a:rPr>
              <a:t>user interactions</a:t>
            </a:r>
            <a:r>
              <a:rPr lang="tr" sz="1500">
                <a:solidFill>
                  <a:schemeClr val="dk1"/>
                </a:solidFill>
              </a:rPr>
              <a:t>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tr" sz="1500">
                <a:solidFill>
                  <a:schemeClr val="dk1"/>
                </a:solidFill>
              </a:rPr>
              <a:t>This subsystem </a:t>
            </a:r>
            <a:r>
              <a:rPr b="1" lang="tr" sz="1500">
                <a:solidFill>
                  <a:schemeClr val="dk1"/>
                </a:solidFill>
              </a:rPr>
              <a:t>sends requests</a:t>
            </a:r>
            <a:r>
              <a:rPr lang="tr" sz="1500">
                <a:solidFill>
                  <a:schemeClr val="dk1"/>
                </a:solidFill>
              </a:rPr>
              <a:t> to the server and shows the </a:t>
            </a:r>
            <a:r>
              <a:rPr b="1" lang="tr" sz="1500">
                <a:solidFill>
                  <a:schemeClr val="dk1"/>
                </a:solidFill>
              </a:rPr>
              <a:t>response</a:t>
            </a:r>
            <a:r>
              <a:rPr lang="tr" sz="1500">
                <a:solidFill>
                  <a:schemeClr val="dk1"/>
                </a:solidFill>
              </a:rPr>
              <a:t> to the user.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872" y="1017725"/>
            <a:ext cx="5251050" cy="35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Example</a:t>
            </a:r>
            <a:r>
              <a:rPr lang="tr"/>
              <a:t> </a:t>
            </a:r>
            <a:r>
              <a:rPr lang="tr"/>
              <a:t>Pollen Extraction</a:t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50" y="1553825"/>
            <a:ext cx="3731215" cy="27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425" y="1553825"/>
            <a:ext cx="2849551" cy="2849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3"/>
          <p:cNvCxnSpPr>
            <a:stCxn id="254" idx="3"/>
            <a:endCxn id="255" idx="1"/>
          </p:cNvCxnSpPr>
          <p:nvPr/>
        </p:nvCxnSpPr>
        <p:spPr>
          <a:xfrm>
            <a:off x="4208265" y="2938450"/>
            <a:ext cx="1034100" cy="4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21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Database</a:t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751" y="270375"/>
            <a:ext cx="6727250" cy="439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0" y="1319200"/>
            <a:ext cx="2359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based relational database running on Dijkstra.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Holds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samples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academic users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pollen types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user feedbacks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Controlled by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Database Manager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What Will be Done</a:t>
            </a:r>
            <a:endParaRPr/>
          </a:p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11700" y="1164475"/>
            <a:ext cx="7234800" cy="3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b="1" lang="tr" sz="1629">
                <a:solidFill>
                  <a:schemeClr val="dk1"/>
                </a:solidFill>
              </a:rPr>
              <a:t>CNN model</a:t>
            </a:r>
            <a:r>
              <a:rPr lang="tr" sz="1629">
                <a:solidFill>
                  <a:schemeClr val="dk1"/>
                </a:solidFill>
              </a:rPr>
              <a:t> will be improved and optimized with more samples and experiments with hyperparameters.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b="1" lang="tr" sz="1629">
                <a:solidFill>
                  <a:schemeClr val="dk1"/>
                </a:solidFill>
              </a:rPr>
              <a:t>Remaining pollen species</a:t>
            </a:r>
            <a:r>
              <a:rPr lang="tr" sz="1629">
                <a:solidFill>
                  <a:schemeClr val="dk1"/>
                </a:solidFill>
              </a:rPr>
              <a:t> will be collected for the dataset.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lang="tr" sz="1629">
                <a:solidFill>
                  <a:schemeClr val="dk1"/>
                </a:solidFill>
              </a:rPr>
              <a:t>Remaining </a:t>
            </a:r>
            <a:r>
              <a:rPr b="1" lang="tr" sz="1629">
                <a:solidFill>
                  <a:schemeClr val="dk1"/>
                </a:solidFill>
              </a:rPr>
              <a:t>pages</a:t>
            </a:r>
            <a:r>
              <a:rPr lang="tr" sz="1629">
                <a:solidFill>
                  <a:schemeClr val="dk1"/>
                </a:solidFill>
              </a:rPr>
              <a:t> and </a:t>
            </a:r>
            <a:r>
              <a:rPr b="1" lang="tr" sz="1629">
                <a:solidFill>
                  <a:schemeClr val="dk1"/>
                </a:solidFill>
              </a:rPr>
              <a:t>functionalities</a:t>
            </a:r>
            <a:r>
              <a:rPr lang="tr" sz="1629">
                <a:solidFill>
                  <a:schemeClr val="dk1"/>
                </a:solidFill>
              </a:rPr>
              <a:t> such as Login, Sign-Up, Previous Analyses, Feedback, and Search will be implemented and connected with back-end.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b="1" lang="tr" sz="1629">
                <a:solidFill>
                  <a:schemeClr val="dk1"/>
                </a:solidFill>
              </a:rPr>
              <a:t>UI Design</a:t>
            </a:r>
            <a:r>
              <a:rPr lang="tr" sz="1629">
                <a:solidFill>
                  <a:schemeClr val="dk1"/>
                </a:solidFill>
              </a:rPr>
              <a:t> will be improved.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</p:txBody>
      </p:sp>
      <p:sp>
        <p:nvSpPr>
          <p:cNvPr id="272" name="Google Shape;27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311700" y="15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Pollen Map</a:t>
            </a:r>
            <a:endParaRPr/>
          </a:p>
        </p:txBody>
      </p:sp>
      <p:sp>
        <p:nvSpPr>
          <p:cNvPr id="278" name="Google Shape;278;p36"/>
          <p:cNvSpPr txBox="1"/>
          <p:nvPr/>
        </p:nvSpPr>
        <p:spPr>
          <a:xfrm>
            <a:off x="49175" y="1171675"/>
            <a:ext cx="2671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Google Maps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based interactive pollen map.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Markers represent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pollen sample analyses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from the database.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075" y="891600"/>
            <a:ext cx="6509924" cy="32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Analyze Sample</a:t>
            </a:r>
            <a:endParaRPr/>
          </a:p>
        </p:txBody>
      </p:sp>
      <p:pic>
        <p:nvPicPr>
          <p:cNvPr id="286" name="Google Shape;286;p37"/>
          <p:cNvPicPr preferRelativeResize="0"/>
          <p:nvPr/>
        </p:nvPicPr>
        <p:blipFill rotWithShape="1">
          <a:blip r:embed="rId3">
            <a:alphaModFix/>
          </a:blip>
          <a:srcRect b="-100000" l="-29609" r="29610" t="100000"/>
          <a:stretch/>
        </p:blipFill>
        <p:spPr>
          <a:xfrm>
            <a:off x="5838776" y="3065775"/>
            <a:ext cx="4007199" cy="25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85825" y="1725950"/>
            <a:ext cx="3326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t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Users can </a:t>
            </a:r>
            <a:r>
              <a:rPr b="1" lang="t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</a:t>
            </a:r>
            <a:r>
              <a:rPr b="1" lang="t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their</a:t>
            </a:r>
            <a:r>
              <a:rPr b="1" lang="t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pollen samples</a:t>
            </a:r>
            <a:r>
              <a:rPr lang="t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by uploading the images to PolliVidis.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600" y="584465"/>
            <a:ext cx="4007200" cy="411780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Analysis Report</a:t>
            </a:r>
            <a:endParaRPr/>
          </a:p>
        </p:txBody>
      </p:sp>
      <p:sp>
        <p:nvSpPr>
          <p:cNvPr id="295" name="Google Shape;295;p38"/>
          <p:cNvSpPr txBox="1"/>
          <p:nvPr>
            <p:ph idx="1" type="body"/>
          </p:nvPr>
        </p:nvSpPr>
        <p:spPr>
          <a:xfrm>
            <a:off x="311700" y="1327175"/>
            <a:ext cx="2810100" cy="21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tr" sz="1600">
                <a:solidFill>
                  <a:schemeClr val="dk1"/>
                </a:solidFill>
              </a:rPr>
              <a:t>PolliVidis </a:t>
            </a:r>
            <a:r>
              <a:rPr b="1" lang="tr" sz="1600">
                <a:solidFill>
                  <a:schemeClr val="dk1"/>
                </a:solidFill>
              </a:rPr>
              <a:t>generates an analysis report</a:t>
            </a:r>
            <a:r>
              <a:rPr lang="tr" sz="1600">
                <a:solidFill>
                  <a:schemeClr val="dk1"/>
                </a:solidFill>
              </a:rPr>
              <a:t> from user’s sample by classifying it with the </a:t>
            </a:r>
            <a:r>
              <a:rPr b="1" lang="tr" sz="1600">
                <a:solidFill>
                  <a:schemeClr val="dk1"/>
                </a:solidFill>
              </a:rPr>
              <a:t>ML model</a:t>
            </a:r>
            <a:r>
              <a:rPr lang="tr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96" name="Google Shape;296;p38"/>
          <p:cNvPicPr preferRelativeResize="0"/>
          <p:nvPr/>
        </p:nvPicPr>
        <p:blipFill rotWithShape="1">
          <a:blip r:embed="rId3">
            <a:alphaModFix/>
          </a:blip>
          <a:srcRect b="-100000" l="-29609" r="29610" t="100000"/>
          <a:stretch/>
        </p:blipFill>
        <p:spPr>
          <a:xfrm>
            <a:off x="5838776" y="3065775"/>
            <a:ext cx="4007199" cy="25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693" y="932750"/>
            <a:ext cx="546625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Academic User</a:t>
            </a:r>
            <a:endParaRPr/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0" y="1344750"/>
            <a:ext cx="2835900" cy="32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lang="tr" sz="1629">
                <a:solidFill>
                  <a:schemeClr val="dk1"/>
                </a:solidFill>
              </a:rPr>
              <a:t>Unlike other users, </a:t>
            </a:r>
            <a:r>
              <a:rPr b="1" lang="tr" sz="1629">
                <a:solidFill>
                  <a:schemeClr val="dk1"/>
                </a:solidFill>
              </a:rPr>
              <a:t>academics</a:t>
            </a:r>
            <a:r>
              <a:rPr lang="tr" sz="1629">
                <a:solidFill>
                  <a:schemeClr val="dk1"/>
                </a:solidFill>
              </a:rPr>
              <a:t> can update the Pollen Map by uploading samples.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lang="tr" sz="1629">
                <a:solidFill>
                  <a:schemeClr val="dk1"/>
                </a:solidFill>
              </a:rPr>
              <a:t>Academic users must </a:t>
            </a:r>
            <a:r>
              <a:rPr b="1" lang="tr" sz="1629">
                <a:solidFill>
                  <a:schemeClr val="dk1"/>
                </a:solidFill>
              </a:rPr>
              <a:t>sign-up</a:t>
            </a:r>
            <a:r>
              <a:rPr lang="tr" sz="1629">
                <a:solidFill>
                  <a:schemeClr val="dk1"/>
                </a:solidFill>
              </a:rPr>
              <a:t> and </a:t>
            </a:r>
            <a:r>
              <a:rPr b="1" lang="tr" sz="1629">
                <a:solidFill>
                  <a:schemeClr val="dk1"/>
                </a:solidFill>
              </a:rPr>
              <a:t>login-in</a:t>
            </a:r>
            <a:r>
              <a:rPr lang="tr" sz="1629">
                <a:solidFill>
                  <a:schemeClr val="dk1"/>
                </a:solidFill>
              </a:rPr>
              <a:t> to PolliVidis</a:t>
            </a:r>
            <a:r>
              <a:rPr lang="tr" sz="1629">
                <a:solidFill>
                  <a:schemeClr val="dk1"/>
                </a:solidFill>
              </a:rPr>
              <a:t> in order to update the Pollen Map</a:t>
            </a:r>
            <a:r>
              <a:rPr lang="tr" sz="1629">
                <a:solidFill>
                  <a:schemeClr val="dk1"/>
                </a:solidFill>
              </a:rPr>
              <a:t>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140" y="1017725"/>
            <a:ext cx="6301811" cy="32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311700" y="1115900"/>
            <a:ext cx="8610300" cy="3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tr">
                <a:solidFill>
                  <a:schemeClr val="dk1"/>
                </a:solidFill>
              </a:rPr>
              <a:t>I</a:t>
            </a:r>
            <a:r>
              <a:rPr b="1" lang="tr">
                <a:solidFill>
                  <a:schemeClr val="dk1"/>
                </a:solidFill>
              </a:rPr>
              <a:t>dentification </a:t>
            </a:r>
            <a:r>
              <a:rPr lang="tr">
                <a:solidFill>
                  <a:schemeClr val="dk1"/>
                </a:solidFill>
              </a:rPr>
              <a:t>and </a:t>
            </a:r>
            <a:r>
              <a:rPr b="1" lang="tr">
                <a:solidFill>
                  <a:schemeClr val="dk1"/>
                </a:solidFill>
              </a:rPr>
              <a:t>classification </a:t>
            </a:r>
            <a:r>
              <a:rPr lang="tr">
                <a:solidFill>
                  <a:schemeClr val="dk1"/>
                </a:solidFill>
              </a:rPr>
              <a:t>of </a:t>
            </a:r>
            <a:r>
              <a:rPr b="1" lang="tr">
                <a:solidFill>
                  <a:schemeClr val="dk1"/>
                </a:solidFill>
              </a:rPr>
              <a:t>pollen species</a:t>
            </a:r>
            <a:r>
              <a:rPr lang="tr">
                <a:solidFill>
                  <a:schemeClr val="dk1"/>
                </a:solidFill>
              </a:rPr>
              <a:t> is a tedious job and requires trained eyes of palynologists.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Currently, there is </a:t>
            </a:r>
            <a:r>
              <a:rPr b="1" lang="tr">
                <a:solidFill>
                  <a:schemeClr val="dk1"/>
                </a:solidFill>
              </a:rPr>
              <a:t>no available ML </a:t>
            </a:r>
            <a:r>
              <a:rPr lang="tr">
                <a:solidFill>
                  <a:schemeClr val="dk1"/>
                </a:solidFill>
              </a:rPr>
              <a:t>model for academics to use for pollen classification with light microscopy samples.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There is </a:t>
            </a:r>
            <a:r>
              <a:rPr b="1" lang="tr">
                <a:solidFill>
                  <a:schemeClr val="dk1"/>
                </a:solidFill>
              </a:rPr>
              <a:t>no</a:t>
            </a:r>
            <a:r>
              <a:rPr lang="tr">
                <a:solidFill>
                  <a:schemeClr val="dk1"/>
                </a:solidFill>
              </a:rPr>
              <a:t> </a:t>
            </a:r>
            <a:r>
              <a:rPr b="1" lang="tr">
                <a:solidFill>
                  <a:schemeClr val="dk1"/>
                </a:solidFill>
              </a:rPr>
              <a:t>global database</a:t>
            </a:r>
            <a:r>
              <a:rPr lang="tr">
                <a:solidFill>
                  <a:schemeClr val="dk1"/>
                </a:solidFill>
              </a:rPr>
              <a:t> where academics can store and share their pollen samples.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A</a:t>
            </a:r>
            <a:r>
              <a:rPr b="1" lang="tr">
                <a:solidFill>
                  <a:schemeClr val="dk1"/>
                </a:solidFill>
              </a:rPr>
              <a:t> pollen map</a:t>
            </a:r>
            <a:r>
              <a:rPr lang="tr">
                <a:solidFill>
                  <a:schemeClr val="dk1"/>
                </a:solidFill>
              </a:rPr>
              <a:t> that shows the pollen analyses, pollen diversity with densities is needed, so that allergic people can take precautions.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3" name="Google Shape;31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Dataset Problem</a:t>
            </a:r>
            <a:endParaRPr/>
          </a:p>
        </p:txBody>
      </p:sp>
      <p:sp>
        <p:nvSpPr>
          <p:cNvPr id="319" name="Google Shape;319;p41"/>
          <p:cNvSpPr txBox="1"/>
          <p:nvPr>
            <p:ph idx="1" type="body"/>
          </p:nvPr>
        </p:nvSpPr>
        <p:spPr>
          <a:xfrm>
            <a:off x="311700" y="1152475"/>
            <a:ext cx="450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For our model, we conducted a detailed research about existing pollen datasets.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However available datasets did not meet our standards.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Not enough number of samples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choice of microscope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poor quality of sampling…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850" y="339525"/>
            <a:ext cx="1876025" cy="1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714" y="2446375"/>
            <a:ext cx="1774650" cy="21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 txBox="1"/>
          <p:nvPr/>
        </p:nvSpPr>
        <p:spPr>
          <a:xfrm>
            <a:off x="7464325" y="2105750"/>
            <a:ext cx="15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Classifinder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Dataset Example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7116925" y="4118075"/>
            <a:ext cx="15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POLEN23E Dataset Example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4" name="Google Shape;32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Dataset Problem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So, we decided to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create our dataset from scratch</a:t>
            </a:r>
            <a:r>
              <a:rPr lang="tr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Our dataset has;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more than 6000 pollen images,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23 pollen </a:t>
            </a:r>
            <a:r>
              <a:rPr lang="tr">
                <a:solidFill>
                  <a:schemeClr val="dk1"/>
                </a:solidFill>
              </a:rPr>
              <a:t>species</a:t>
            </a:r>
            <a:r>
              <a:rPr lang="t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927" y="0"/>
            <a:ext cx="304094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374" y="1616775"/>
            <a:ext cx="274324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Purpose of Pollividis</a:t>
            </a:r>
            <a:endParaRPr/>
          </a:p>
        </p:txBody>
      </p:sp>
      <p:sp>
        <p:nvSpPr>
          <p:cNvPr id="330" name="Google Shape;330;p42"/>
          <p:cNvSpPr txBox="1"/>
          <p:nvPr>
            <p:ph idx="1" type="body"/>
          </p:nvPr>
        </p:nvSpPr>
        <p:spPr>
          <a:xfrm>
            <a:off x="311700" y="1335550"/>
            <a:ext cx="8520600" cy="32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8888"/>
              <a:buChar char="●"/>
            </a:pPr>
            <a:r>
              <a:rPr lang="tr">
                <a:solidFill>
                  <a:schemeClr val="dk1"/>
                </a:solidFill>
              </a:rPr>
              <a:t>Developing an </a:t>
            </a:r>
            <a:r>
              <a:rPr b="1" lang="tr">
                <a:solidFill>
                  <a:schemeClr val="dk1"/>
                </a:solidFill>
              </a:rPr>
              <a:t>Image Processing Procedure</a:t>
            </a:r>
            <a:r>
              <a:rPr lang="t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dk1"/>
                </a:solidFill>
              </a:rPr>
              <a:t>to extract single pollen images from a sample image.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8888"/>
              <a:buChar char="●"/>
            </a:pPr>
            <a:r>
              <a:rPr lang="tr">
                <a:solidFill>
                  <a:schemeClr val="dk1"/>
                </a:solidFill>
              </a:rPr>
              <a:t>Developing an </a:t>
            </a:r>
            <a:r>
              <a:rPr b="1" lang="tr">
                <a:solidFill>
                  <a:schemeClr val="dk1"/>
                </a:solidFill>
              </a:rPr>
              <a:t>Deep Learning Architecture</a:t>
            </a:r>
            <a:r>
              <a:rPr lang="tr">
                <a:solidFill>
                  <a:schemeClr val="dk1"/>
                </a:solidFill>
              </a:rPr>
              <a:t> to classify and count pollen samples.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8888"/>
              <a:buChar char="●"/>
            </a:pPr>
            <a:r>
              <a:rPr lang="tr">
                <a:solidFill>
                  <a:schemeClr val="dk1"/>
                </a:solidFill>
                <a:highlight>
                  <a:schemeClr val="lt1"/>
                </a:highlight>
              </a:rPr>
              <a:t>Creating a </a:t>
            </a:r>
            <a:r>
              <a:rPr b="1" lang="tr">
                <a:solidFill>
                  <a:schemeClr val="dk1"/>
                </a:solidFill>
                <a:highlight>
                  <a:schemeClr val="lt1"/>
                </a:highlight>
              </a:rPr>
              <a:t>Web Application</a:t>
            </a:r>
            <a:r>
              <a:rPr lang="tr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tr">
                <a:solidFill>
                  <a:schemeClr val="dk1"/>
                </a:solidFill>
              </a:rPr>
              <a:t>which offers a database 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where 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</a:rPr>
              <a:t>scientists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 can </a:t>
            </a:r>
            <a:r>
              <a:rPr lang="tr">
                <a:solidFill>
                  <a:schemeClr val="dk1"/>
                </a:solidFill>
                <a:highlight>
                  <a:schemeClr val="lt1"/>
                </a:highlight>
              </a:rPr>
              <a:t>store and 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share their 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</a:rPr>
              <a:t>classified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</a:rPr>
              <a:t>samples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260"/>
              <a:buChar char="-"/>
            </a:pP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which shows 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the contents of this database as a 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</a:rPr>
              <a:t>Pollen Map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 so that people with pollen allergies can take measures against it.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31" name="Google Shape;33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336850" y="378200"/>
            <a:ext cx="24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Procedure</a:t>
            </a:r>
            <a:endParaRPr/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925" y="1531575"/>
            <a:ext cx="3053798" cy="2257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Google Shape;338;p43"/>
          <p:cNvCxnSpPr>
            <a:stCxn id="339" idx="3"/>
            <a:endCxn id="337" idx="1"/>
          </p:cNvCxnSpPr>
          <p:nvPr/>
        </p:nvCxnSpPr>
        <p:spPr>
          <a:xfrm>
            <a:off x="3685051" y="2660358"/>
            <a:ext cx="17388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Sample&#10;" id="339" name="Google Shape;339;p43" title="Sampl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0" y="1543508"/>
            <a:ext cx="3053801" cy="2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 Augmentation (Dataset Pre-Processing for CNN)</a:t>
            </a:r>
            <a:endParaRPr/>
          </a:p>
        </p:txBody>
      </p:sp>
      <p:pic>
        <p:nvPicPr>
          <p:cNvPr id="346" name="Google Shape;3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113875"/>
            <a:ext cx="6632300" cy="12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0" y="3425838"/>
            <a:ext cx="6632325" cy="12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4"/>
          <p:cNvSpPr txBox="1"/>
          <p:nvPr/>
        </p:nvSpPr>
        <p:spPr>
          <a:xfrm>
            <a:off x="7136575" y="2341125"/>
            <a:ext cx="18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Dataset without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Data Augmentation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7136575" y="3723625"/>
            <a:ext cx="18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Dataset with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Data Augmentation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0" name="Google Shape;350;p44"/>
          <p:cNvSpPr txBox="1"/>
          <p:nvPr/>
        </p:nvSpPr>
        <p:spPr>
          <a:xfrm>
            <a:off x="311700" y="11501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Random Horizontal and Vertical Flip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Random Affine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Color Jitter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1" name="Google Shape;35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Loss and Accuracy</a:t>
            </a:r>
            <a:endParaRPr/>
          </a:p>
        </p:txBody>
      </p:sp>
      <p:sp>
        <p:nvSpPr>
          <p:cNvPr id="357" name="Google Shape;357;p45"/>
          <p:cNvSpPr txBox="1"/>
          <p:nvPr/>
        </p:nvSpPr>
        <p:spPr>
          <a:xfrm>
            <a:off x="98300" y="1320775"/>
            <a:ext cx="42048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Fine-Tuning the following hyperparameters of CNN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Learning Rate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Epoch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Batch Size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Step Size (Scheduler)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Gamma (Schedular)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Dataset Split Ratio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75" y="2622675"/>
            <a:ext cx="3240975" cy="242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562" y="0"/>
            <a:ext cx="3413437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Testing Examples</a:t>
            </a:r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" y="892725"/>
            <a:ext cx="9143905" cy="14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96716"/>
            <a:ext cx="9144003" cy="146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72091"/>
            <a:ext cx="9144003" cy="146446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title"/>
          </p:nvPr>
        </p:nvSpPr>
        <p:spPr>
          <a:xfrm>
            <a:off x="124975" y="139850"/>
            <a:ext cx="16404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Examples</a:t>
            </a:r>
            <a:endParaRPr/>
          </a:p>
        </p:txBody>
      </p:sp>
      <p:pic>
        <p:nvPicPr>
          <p:cNvPr id="375" name="Google Shape;3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575" y="2650470"/>
            <a:ext cx="3221801" cy="239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300" y="2650475"/>
            <a:ext cx="3221806" cy="23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3578" y="139850"/>
            <a:ext cx="3221801" cy="23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303" y="139850"/>
            <a:ext cx="3221801" cy="239117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/>
          <p:nvPr/>
        </p:nvSpPr>
        <p:spPr>
          <a:xfrm>
            <a:off x="5350863" y="3618838"/>
            <a:ext cx="355500" cy="29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5372075" y="1186925"/>
            <a:ext cx="355500" cy="29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8"/>
          <p:cNvSpPr txBox="1"/>
          <p:nvPr>
            <p:ph type="title"/>
          </p:nvPr>
        </p:nvSpPr>
        <p:spPr>
          <a:xfrm>
            <a:off x="124975" y="139850"/>
            <a:ext cx="40254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Morphology Sequence</a:t>
            </a:r>
            <a:endParaRPr/>
          </a:p>
        </p:txBody>
      </p:sp>
      <p:sp>
        <p:nvSpPr>
          <p:cNvPr id="387" name="Google Shape;387;p48"/>
          <p:cNvSpPr txBox="1"/>
          <p:nvPr/>
        </p:nvSpPr>
        <p:spPr>
          <a:xfrm>
            <a:off x="35275" y="1117075"/>
            <a:ext cx="88851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Only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Non-Trivial User Supplied Parameter 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for Image Processing Procedure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Sequence of Morphology Operations,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Dilation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Erosion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Closing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Opening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Area Closing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Area Opening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Automatic Mode (single integer) applies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multi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erosion -&gt; multi dilation -&gt; area closing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Manual Mode (E12-D12-AC100000) for advance sequences.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8" name="Google Shape;38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Creating Dataset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81925" y="1084575"/>
            <a:ext cx="3523200" cy="3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90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5"/>
              <a:buChar char="●"/>
            </a:pPr>
            <a:r>
              <a:rPr lang="tr" sz="1425">
                <a:solidFill>
                  <a:schemeClr val="dk1"/>
                </a:solidFill>
              </a:rPr>
              <a:t>We received support from </a:t>
            </a:r>
            <a:r>
              <a:rPr b="1" lang="tr" sz="1425">
                <a:solidFill>
                  <a:schemeClr val="dk1"/>
                </a:solidFill>
              </a:rPr>
              <a:t>Ankara University Biology </a:t>
            </a:r>
            <a:r>
              <a:rPr b="1" lang="tr" sz="1425">
                <a:solidFill>
                  <a:schemeClr val="dk1"/>
                </a:solidFill>
              </a:rPr>
              <a:t>Department</a:t>
            </a:r>
            <a:r>
              <a:rPr lang="tr" sz="1425">
                <a:solidFill>
                  <a:schemeClr val="dk1"/>
                </a:solidFill>
              </a:rPr>
              <a:t> for this process.</a:t>
            </a:r>
            <a:endParaRPr sz="14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25">
              <a:solidFill>
                <a:schemeClr val="dk1"/>
              </a:solidFill>
            </a:endParaRPr>
          </a:p>
          <a:p>
            <a:pPr indent="-31908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25"/>
              <a:buChar char="●"/>
            </a:pPr>
            <a:r>
              <a:rPr lang="tr" sz="1425">
                <a:solidFill>
                  <a:schemeClr val="dk1"/>
                </a:solidFill>
              </a:rPr>
              <a:t>We have worked at </a:t>
            </a:r>
            <a:r>
              <a:rPr b="1" lang="tr" sz="1425">
                <a:solidFill>
                  <a:schemeClr val="dk1"/>
                </a:solidFill>
              </a:rPr>
              <a:t>R.A. Aydan Acar’s Lab</a:t>
            </a:r>
            <a:r>
              <a:rPr lang="tr" sz="1425">
                <a:solidFill>
                  <a:schemeClr val="dk1"/>
                </a:solidFill>
              </a:rPr>
              <a:t>.</a:t>
            </a:r>
            <a:endParaRPr sz="14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425">
              <a:solidFill>
                <a:schemeClr val="dk1"/>
              </a:solidFill>
            </a:endParaRPr>
          </a:p>
          <a:p>
            <a:pPr indent="-31908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25"/>
              <a:buChar char="●"/>
            </a:pPr>
            <a:r>
              <a:rPr lang="tr" sz="1425">
                <a:solidFill>
                  <a:schemeClr val="dk1"/>
                </a:solidFill>
              </a:rPr>
              <a:t>She provided the </a:t>
            </a:r>
            <a:r>
              <a:rPr b="1" lang="tr" sz="1425">
                <a:solidFill>
                  <a:schemeClr val="dk1"/>
                </a:solidFill>
              </a:rPr>
              <a:t>samples</a:t>
            </a:r>
            <a:r>
              <a:rPr lang="tr" sz="1425">
                <a:solidFill>
                  <a:schemeClr val="dk1"/>
                </a:solidFill>
              </a:rPr>
              <a:t> and </a:t>
            </a:r>
            <a:r>
              <a:rPr b="1" lang="tr" sz="1425">
                <a:solidFill>
                  <a:schemeClr val="dk1"/>
                </a:solidFill>
              </a:rPr>
              <a:t>equipment</a:t>
            </a:r>
            <a:r>
              <a:rPr lang="tr" sz="1425">
                <a:solidFill>
                  <a:schemeClr val="dk1"/>
                </a:solidFill>
              </a:rPr>
              <a:t> for us. </a:t>
            </a:r>
            <a:endParaRPr sz="142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25">
              <a:solidFill>
                <a:schemeClr val="dk1"/>
              </a:solidFill>
            </a:endParaRPr>
          </a:p>
          <a:p>
            <a:pPr indent="-31908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25"/>
              <a:buChar char="●"/>
            </a:pPr>
            <a:r>
              <a:rPr lang="tr" sz="1425">
                <a:solidFill>
                  <a:schemeClr val="dk1"/>
                </a:solidFill>
              </a:rPr>
              <a:t>We have learned </a:t>
            </a:r>
            <a:r>
              <a:rPr b="1" lang="tr" sz="1425">
                <a:solidFill>
                  <a:schemeClr val="dk1"/>
                </a:solidFill>
              </a:rPr>
              <a:t>how to use a light microscope</a:t>
            </a:r>
            <a:r>
              <a:rPr lang="tr" sz="1425">
                <a:solidFill>
                  <a:schemeClr val="dk1"/>
                </a:solidFill>
              </a:rPr>
              <a:t> equipped with a camera and its </a:t>
            </a:r>
            <a:r>
              <a:rPr b="1" lang="tr" sz="1425">
                <a:solidFill>
                  <a:schemeClr val="dk1"/>
                </a:solidFill>
              </a:rPr>
              <a:t>software</a:t>
            </a:r>
            <a:r>
              <a:rPr lang="tr" sz="1425">
                <a:solidFill>
                  <a:schemeClr val="dk1"/>
                </a:solidFill>
              </a:rPr>
              <a:t>.</a:t>
            </a:r>
            <a:endParaRPr sz="1425">
              <a:solidFill>
                <a:schemeClr val="dk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850" y="944575"/>
            <a:ext cx="4882775" cy="36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6611550" y="1585925"/>
            <a:ext cx="964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9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3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Image Processing Procedure (Pollen Extraction)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11525" y="969926"/>
            <a:ext cx="80442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5"/>
              <a:buChar char="●"/>
            </a:pPr>
            <a:r>
              <a:rPr lang="tr" sz="1455">
                <a:solidFill>
                  <a:schemeClr val="dk1"/>
                </a:solidFill>
              </a:rPr>
              <a:t>to </a:t>
            </a:r>
            <a:r>
              <a:rPr b="1" lang="tr" sz="1455">
                <a:solidFill>
                  <a:schemeClr val="dk1"/>
                </a:solidFill>
              </a:rPr>
              <a:t>extract single pollen images</a:t>
            </a:r>
            <a:r>
              <a:rPr lang="tr" sz="1455">
                <a:solidFill>
                  <a:schemeClr val="dk1"/>
                </a:solidFill>
              </a:rPr>
              <a:t> from raw dataset to train our model.</a:t>
            </a:r>
            <a:endParaRPr sz="1455">
              <a:solidFill>
                <a:schemeClr val="dk1"/>
              </a:solidFill>
            </a:endParaRPr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5"/>
              <a:buChar char="●"/>
            </a:pPr>
            <a:r>
              <a:rPr lang="tr" sz="1455">
                <a:solidFill>
                  <a:schemeClr val="dk1"/>
                </a:solidFill>
              </a:rPr>
              <a:t>to </a:t>
            </a:r>
            <a:r>
              <a:rPr b="1" lang="tr" sz="1455">
                <a:solidFill>
                  <a:schemeClr val="dk1"/>
                </a:solidFill>
              </a:rPr>
              <a:t>extract single pollen images</a:t>
            </a:r>
            <a:r>
              <a:rPr lang="tr" sz="1455">
                <a:solidFill>
                  <a:schemeClr val="dk1"/>
                </a:solidFill>
              </a:rPr>
              <a:t> from user’s sample image to forward it to the model.</a:t>
            </a:r>
            <a:endParaRPr sz="1455">
              <a:solidFill>
                <a:schemeClr val="dk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150" y="1969875"/>
            <a:ext cx="3851776" cy="29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550" y="28806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950" y="30330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350" y="318542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7"/>
          <p:cNvCxnSpPr>
            <a:stCxn id="94" idx="3"/>
            <a:endCxn id="97" idx="1"/>
          </p:cNvCxnSpPr>
          <p:nvPr/>
        </p:nvCxnSpPr>
        <p:spPr>
          <a:xfrm>
            <a:off x="4907926" y="3454725"/>
            <a:ext cx="2386500" cy="17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750" y="33378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91025" y="132375"/>
            <a:ext cx="24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Procedure</a:t>
            </a:r>
            <a:endParaRPr/>
          </a:p>
        </p:txBody>
      </p:sp>
      <p:pic>
        <p:nvPicPr>
          <p:cNvPr descr="Sample&#10;" id="106" name="Google Shape;106;p18" title="Sampl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97562"/>
            <a:ext cx="1304674" cy="9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100" y="1803375"/>
            <a:ext cx="1304674" cy="9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6512" y="1791689"/>
            <a:ext cx="1304675" cy="96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3900" y="1791837"/>
            <a:ext cx="1304673" cy="96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5925" y="4904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3052" y="3579684"/>
            <a:ext cx="1304673" cy="965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2779" y="3572400"/>
            <a:ext cx="1326095" cy="98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8325" y="6428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0725" y="7952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729950" y="2902750"/>
            <a:ext cx="201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Sample image turns into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gray scale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image for thresholding.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1884200" y="762375"/>
            <a:ext cx="220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Morphology Sequence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thresholding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are applied to 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separate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regions.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3146500" y="2902750"/>
            <a:ext cx="201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Thresholded image is passed to the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labeling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procedure to label each region.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7715250" y="452050"/>
            <a:ext cx="1188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latin typeface="Proxima Nova"/>
                <a:ea typeface="Proxima Nova"/>
                <a:cs typeface="Proxima Nova"/>
                <a:sym typeface="Proxima Nova"/>
              </a:rPr>
              <a:t>CNN 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18"/>
          <p:cNvSpPr/>
          <p:nvPr/>
        </p:nvSpPr>
        <p:spPr>
          <a:xfrm>
            <a:off x="7715250" y="513550"/>
            <a:ext cx="1188300" cy="831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4353150" y="168850"/>
            <a:ext cx="195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Labeled pollens are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cropped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forwarded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to the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CNN model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one-by-one.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1" name="Google Shape;121;p18"/>
          <p:cNvCxnSpPr>
            <a:stCxn id="106" idx="3"/>
            <a:endCxn id="107" idx="1"/>
          </p:cNvCxnSpPr>
          <p:nvPr/>
        </p:nvCxnSpPr>
        <p:spPr>
          <a:xfrm>
            <a:off x="1616374" y="2274712"/>
            <a:ext cx="112800" cy="7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8"/>
          <p:cNvCxnSpPr>
            <a:stCxn id="107" idx="3"/>
            <a:endCxn id="108" idx="1"/>
          </p:cNvCxnSpPr>
          <p:nvPr/>
        </p:nvCxnSpPr>
        <p:spPr>
          <a:xfrm flipH="1" rot="10800000">
            <a:off x="3033774" y="2274675"/>
            <a:ext cx="112800" cy="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8"/>
          <p:cNvCxnSpPr>
            <a:endCxn id="109" idx="1"/>
          </p:cNvCxnSpPr>
          <p:nvPr/>
        </p:nvCxnSpPr>
        <p:spPr>
          <a:xfrm>
            <a:off x="4451100" y="2274719"/>
            <a:ext cx="112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8"/>
          <p:cNvCxnSpPr/>
          <p:nvPr/>
        </p:nvCxnSpPr>
        <p:spPr>
          <a:xfrm flipH="1" rot="10800000">
            <a:off x="5868423" y="1109044"/>
            <a:ext cx="852300" cy="1193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8"/>
          <p:cNvCxnSpPr>
            <a:stCxn id="114" idx="3"/>
            <a:endCxn id="119" idx="1"/>
          </p:cNvCxnSpPr>
          <p:nvPr/>
        </p:nvCxnSpPr>
        <p:spPr>
          <a:xfrm flipH="1" rot="10800000">
            <a:off x="7293425" y="929200"/>
            <a:ext cx="421800" cy="152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8"/>
          <p:cNvCxnSpPr>
            <a:stCxn id="109" idx="2"/>
            <a:endCxn id="111" idx="0"/>
          </p:cNvCxnSpPr>
          <p:nvPr/>
        </p:nvCxnSpPr>
        <p:spPr>
          <a:xfrm>
            <a:off x="5216237" y="2757601"/>
            <a:ext cx="999300" cy="8220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8"/>
          <p:cNvCxnSpPr>
            <a:stCxn id="111" idx="3"/>
            <a:endCxn id="112" idx="1"/>
          </p:cNvCxnSpPr>
          <p:nvPr/>
        </p:nvCxnSpPr>
        <p:spPr>
          <a:xfrm>
            <a:off x="6867726" y="4062568"/>
            <a:ext cx="4050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8"/>
          <p:cNvCxnSpPr>
            <a:stCxn id="119" idx="2"/>
            <a:endCxn id="112" idx="0"/>
          </p:cNvCxnSpPr>
          <p:nvPr/>
        </p:nvCxnSpPr>
        <p:spPr>
          <a:xfrm flipH="1">
            <a:off x="7935900" y="1344850"/>
            <a:ext cx="373500" cy="2227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18"/>
          <p:cNvSpPr txBox="1"/>
          <p:nvPr/>
        </p:nvSpPr>
        <p:spPr>
          <a:xfrm>
            <a:off x="6273754" y="2413925"/>
            <a:ext cx="260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From the labeled sample image,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is labeled with the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predictions of CNN model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8031900" y="1315050"/>
            <a:ext cx="11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predictions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(AlexNet based)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900" y="1093925"/>
            <a:ext cx="6566850" cy="36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98300" y="1320775"/>
            <a:ext cx="2261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Transfer Learning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with pre-trained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AlexNet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architecture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Partially-freezed the model for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fine tuning.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Performance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Metrics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98300" y="3620925"/>
            <a:ext cx="4204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After testing procedure following performance metrics are achieved.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950" y="-1"/>
            <a:ext cx="3917051" cy="18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4097" y="1791688"/>
            <a:ext cx="6379156" cy="32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133475" y="138150"/>
            <a:ext cx="16743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Examples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128" y="2571750"/>
            <a:ext cx="3221801" cy="23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303" y="2571750"/>
            <a:ext cx="3221801" cy="23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128" y="95675"/>
            <a:ext cx="3221801" cy="23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300" y="95663"/>
            <a:ext cx="3221801" cy="239117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/>
          <p:nvPr/>
        </p:nvSpPr>
        <p:spPr>
          <a:xfrm>
            <a:off x="5364175" y="1272950"/>
            <a:ext cx="355500" cy="29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5350863" y="3618838"/>
            <a:ext cx="355500" cy="29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